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3"/>
  </p:notesMasterIdLst>
  <p:sldIdLst>
    <p:sldId id="256" r:id="rId2"/>
    <p:sldId id="279" r:id="rId3"/>
    <p:sldId id="284" r:id="rId4"/>
    <p:sldId id="286" r:id="rId5"/>
    <p:sldId id="287" r:id="rId6"/>
    <p:sldId id="283" r:id="rId7"/>
    <p:sldId id="290" r:id="rId8"/>
    <p:sldId id="288" r:id="rId9"/>
    <p:sldId id="281" r:id="rId10"/>
    <p:sldId id="282" r:id="rId11"/>
    <p:sldId id="285" r:id="rId12"/>
  </p:sldIdLst>
  <p:sldSz cx="9144000" cy="5143500" type="screen16x9"/>
  <p:notesSz cx="6858000" cy="9144000"/>
  <p:embeddedFontLst>
    <p:embeddedFont>
      <p:font typeface="Lato" panose="020B0604020202020204" charset="0"/>
      <p:regular r:id="rId14"/>
      <p:bold r:id="rId15"/>
      <p:italic r:id="rId16"/>
      <p:boldItalic r:id="rId17"/>
    </p:embeddedFont>
    <p:embeddedFont>
      <p:font typeface="Raleway"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3CC"/>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4"/>
    <p:restoredTop sz="94694"/>
  </p:normalViewPr>
  <p:slideViewPr>
    <p:cSldViewPr snapToGrid="0">
      <p:cViewPr varScale="1">
        <p:scale>
          <a:sx n="117" d="100"/>
          <a:sy n="117" d="100"/>
        </p:scale>
        <p:origin x="69"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501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614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59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993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07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55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828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0177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503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t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542252" y="682671"/>
            <a:ext cx="7815034"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Investigating the Origin of Fine-Grained Rims in Mighei-Like Carbonaceous Chondrites</a:t>
            </a:r>
            <a:endParaRPr sz="3200" dirty="0"/>
          </a:p>
        </p:txBody>
      </p:sp>
      <p:sp>
        <p:nvSpPr>
          <p:cNvPr id="2" name="TextBox 1">
            <a:extLst>
              <a:ext uri="{FF2B5EF4-FFF2-40B4-BE49-F238E27FC236}">
                <a16:creationId xmlns:a16="http://schemas.microsoft.com/office/drawing/2014/main" id="{6AE0C410-55B0-4039-9754-2DF88EAFD364}"/>
              </a:ext>
            </a:extLst>
          </p:cNvPr>
          <p:cNvSpPr txBox="1"/>
          <p:nvPr/>
        </p:nvSpPr>
        <p:spPr>
          <a:xfrm>
            <a:off x="542252" y="2679692"/>
            <a:ext cx="4827373" cy="738664"/>
          </a:xfrm>
          <a:prstGeom prst="rect">
            <a:avLst/>
          </a:prstGeom>
          <a:noFill/>
        </p:spPr>
        <p:txBody>
          <a:bodyPr wrap="square" rtlCol="0">
            <a:spAutoFit/>
          </a:bodyPr>
          <a:lstStyle/>
          <a:p>
            <a:r>
              <a:rPr lang="en-US" dirty="0">
                <a:solidFill>
                  <a:schemeClr val="bg2"/>
                </a:solidFill>
              </a:rPr>
              <a:t>Xeynab Mouti, Jemma Davidson, Devin Schrader</a:t>
            </a:r>
          </a:p>
          <a:p>
            <a:r>
              <a:rPr lang="en-US" dirty="0">
                <a:solidFill>
                  <a:schemeClr val="bg2"/>
                </a:solidFill>
              </a:rPr>
              <a:t>ASU Center for Meteorite Studies </a:t>
            </a:r>
          </a:p>
          <a:p>
            <a:endParaRPr lang="en-US" dirty="0">
              <a:solidFill>
                <a:schemeClr val="bg2"/>
              </a:solidFill>
            </a:endParaRPr>
          </a:p>
        </p:txBody>
      </p:sp>
      <p:sp>
        <p:nvSpPr>
          <p:cNvPr id="3" name="TextBox 2">
            <a:extLst>
              <a:ext uri="{FF2B5EF4-FFF2-40B4-BE49-F238E27FC236}">
                <a16:creationId xmlns:a16="http://schemas.microsoft.com/office/drawing/2014/main" id="{768FC7AB-7DA7-4267-9D2F-CC071B4ADC51}"/>
              </a:ext>
            </a:extLst>
          </p:cNvPr>
          <p:cNvSpPr txBox="1"/>
          <p:nvPr/>
        </p:nvSpPr>
        <p:spPr>
          <a:xfrm>
            <a:off x="2083450" y="4606776"/>
            <a:ext cx="4732638" cy="523220"/>
          </a:xfrm>
          <a:prstGeom prst="rect">
            <a:avLst/>
          </a:prstGeom>
          <a:noFill/>
        </p:spPr>
        <p:txBody>
          <a:bodyPr wrap="square" rtlCol="0">
            <a:spAutoFit/>
          </a:bodyPr>
          <a:lstStyle/>
          <a:p>
            <a:pPr algn="ctr"/>
            <a:r>
              <a:rPr lang="en-US" dirty="0"/>
              <a:t>Arizona NASA Space Grant Consortium Symposium </a:t>
            </a:r>
          </a:p>
          <a:p>
            <a:pPr algn="ctr"/>
            <a:r>
              <a:rPr lang="en-US" dirty="0"/>
              <a:t>17</a:t>
            </a:r>
            <a:r>
              <a:rPr lang="en-US" baseline="30000" dirty="0"/>
              <a:t>th</a:t>
            </a:r>
            <a:r>
              <a:rPr lang="en-US" dirty="0"/>
              <a:t> April 2021</a:t>
            </a:r>
          </a:p>
        </p:txBody>
      </p:sp>
      <p:pic>
        <p:nvPicPr>
          <p:cNvPr id="5" name="Picture 4" descr="Logo&#10;&#10;Description automatically generated">
            <a:extLst>
              <a:ext uri="{FF2B5EF4-FFF2-40B4-BE49-F238E27FC236}">
                <a16:creationId xmlns:a16="http://schemas.microsoft.com/office/drawing/2014/main" id="{C5068C29-F3F7-4D3F-BE7E-706728C93BEC}"/>
              </a:ext>
            </a:extLst>
          </p:cNvPr>
          <p:cNvPicPr>
            <a:picLocks noChangeAspect="1"/>
          </p:cNvPicPr>
          <p:nvPr/>
        </p:nvPicPr>
        <p:blipFill>
          <a:blip r:embed="rId3"/>
          <a:stretch>
            <a:fillRect/>
          </a:stretch>
        </p:blipFill>
        <p:spPr>
          <a:xfrm>
            <a:off x="206064" y="4370134"/>
            <a:ext cx="639197" cy="673287"/>
          </a:xfrm>
          <a:prstGeom prst="rect">
            <a:avLst/>
          </a:prstGeom>
        </p:spPr>
      </p:pic>
      <p:pic>
        <p:nvPicPr>
          <p:cNvPr id="7" name="Picture 6" descr="Icon&#10;&#10;Description automatically generated">
            <a:extLst>
              <a:ext uri="{FF2B5EF4-FFF2-40B4-BE49-F238E27FC236}">
                <a16:creationId xmlns:a16="http://schemas.microsoft.com/office/drawing/2014/main" id="{6F57C4FE-168A-4DC5-8418-B293FF213034}"/>
              </a:ext>
            </a:extLst>
          </p:cNvPr>
          <p:cNvPicPr>
            <a:picLocks noChangeAspect="1"/>
          </p:cNvPicPr>
          <p:nvPr/>
        </p:nvPicPr>
        <p:blipFill>
          <a:blip r:embed="rId4"/>
          <a:stretch>
            <a:fillRect/>
          </a:stretch>
        </p:blipFill>
        <p:spPr>
          <a:xfrm>
            <a:off x="8262622" y="4036033"/>
            <a:ext cx="754598" cy="100738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1F9296F9-08A2-4F7F-A22E-4BB4B9A750FE}"/>
              </a:ext>
            </a:extLst>
          </p:cNvPr>
          <p:cNvPicPr>
            <a:picLocks noChangeAspect="1"/>
          </p:cNvPicPr>
          <p:nvPr/>
        </p:nvPicPr>
        <p:blipFill>
          <a:blip r:embed="rId5"/>
          <a:stretch>
            <a:fillRect/>
          </a:stretch>
        </p:blipFill>
        <p:spPr>
          <a:xfrm>
            <a:off x="845261" y="4460829"/>
            <a:ext cx="1425502" cy="4439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370816" y="118746"/>
            <a:ext cx="6462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dirty="0">
                <a:solidFill>
                  <a:schemeClr val="bg2"/>
                </a:solidFill>
              </a:rPr>
              <a:t>Acknowledgements</a:t>
            </a:r>
            <a:endParaRPr sz="4000" dirty="0">
              <a:solidFill>
                <a:schemeClr val="bg2"/>
              </a:solidFill>
            </a:endParaRPr>
          </a:p>
        </p:txBody>
      </p:sp>
      <p:sp>
        <p:nvSpPr>
          <p:cNvPr id="365" name="Google Shape;365;p35"/>
          <p:cNvSpPr txBox="1">
            <a:spLocks noGrp="1"/>
          </p:cNvSpPr>
          <p:nvPr>
            <p:ph type="body" idx="1"/>
          </p:nvPr>
        </p:nvSpPr>
        <p:spPr>
          <a:xfrm>
            <a:off x="626189" y="1301383"/>
            <a:ext cx="7365083" cy="3552300"/>
          </a:xfrm>
          <a:prstGeom prst="rect">
            <a:avLst/>
          </a:prstGeom>
        </p:spPr>
        <p:txBody>
          <a:bodyPr spcFirstLastPara="1" wrap="square" lIns="91425" tIns="91425" rIns="91425" bIns="91425" anchor="t" anchorCtr="0">
            <a:noAutofit/>
          </a:bodyPr>
          <a:lstStyle/>
          <a:p>
            <a:pPr marL="0" indent="0">
              <a:buNone/>
            </a:pPr>
            <a:r>
              <a:rPr lang="en-US" dirty="0">
                <a:effectLst/>
                <a:latin typeface="Lato" panose="020B0604020202020204" charset="0"/>
                <a:ea typeface="Times New Roman" panose="02020603050405020304" pitchFamily="18" charset="0"/>
              </a:rPr>
              <a:t>Mouti thanks the ASU/NASA Space Grant Program, the Barrett College Fellows Program, and the ASU Center for Meteorite Studies for supporting this research. We thank Dr. Emma Bullock for assisting in the collection of the elemental maps. We also thank the Smithsonian Institution, the National Institute for Polar Research (Japan), and the ANSMET program for the samples used in this work.</a:t>
            </a:r>
          </a:p>
        </p:txBody>
      </p:sp>
      <p:sp>
        <p:nvSpPr>
          <p:cNvPr id="366" name="Google Shape;366;p3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5" name="Picture 4">
            <a:extLst>
              <a:ext uri="{FF2B5EF4-FFF2-40B4-BE49-F238E27FC236}">
                <a16:creationId xmlns:a16="http://schemas.microsoft.com/office/drawing/2014/main" id="{973CCAAA-4423-4E72-8E81-8B3BA6080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6461" y="3963808"/>
            <a:ext cx="754598" cy="1007388"/>
          </a:xfrm>
          <a:prstGeom prst="rect">
            <a:avLst/>
          </a:prstGeom>
        </p:spPr>
      </p:pic>
    </p:spTree>
    <p:extLst>
      <p:ext uri="{BB962C8B-B14F-4D97-AF65-F5344CB8AC3E}">
        <p14:creationId xmlns:p14="http://schemas.microsoft.com/office/powerpoint/2010/main" val="3648174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1340700" y="2143050"/>
            <a:ext cx="64626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dirty="0">
                <a:solidFill>
                  <a:schemeClr val="bg2"/>
                </a:solidFill>
              </a:rPr>
              <a:t>Thank you!</a:t>
            </a:r>
            <a:endParaRPr sz="4000" dirty="0">
              <a:solidFill>
                <a:schemeClr val="bg2"/>
              </a:solidFill>
            </a:endParaRPr>
          </a:p>
        </p:txBody>
      </p:sp>
      <p:sp>
        <p:nvSpPr>
          <p:cNvPr id="366" name="Google Shape;366;p3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5" name="Picture 4">
            <a:extLst>
              <a:ext uri="{FF2B5EF4-FFF2-40B4-BE49-F238E27FC236}">
                <a16:creationId xmlns:a16="http://schemas.microsoft.com/office/drawing/2014/main" id="{973CCAAA-4423-4E72-8E81-8B3BA6080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6461" y="3963808"/>
            <a:ext cx="754598" cy="1007388"/>
          </a:xfrm>
          <a:prstGeom prst="rect">
            <a:avLst/>
          </a:prstGeom>
        </p:spPr>
      </p:pic>
    </p:spTree>
    <p:extLst>
      <p:ext uri="{BB962C8B-B14F-4D97-AF65-F5344CB8AC3E}">
        <p14:creationId xmlns:p14="http://schemas.microsoft.com/office/powerpoint/2010/main" val="209809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455955" y="154107"/>
            <a:ext cx="6462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bg2"/>
                </a:solidFill>
              </a:rPr>
              <a:t>Introduction and Problem</a:t>
            </a:r>
            <a:endParaRPr sz="4000" dirty="0">
              <a:solidFill>
                <a:schemeClr val="bg2"/>
              </a:solidFill>
            </a:endParaRPr>
          </a:p>
        </p:txBody>
      </p:sp>
      <p:sp>
        <p:nvSpPr>
          <p:cNvPr id="365" name="Google Shape;365;p35"/>
          <p:cNvSpPr txBox="1">
            <a:spLocks noGrp="1"/>
          </p:cNvSpPr>
          <p:nvPr>
            <p:ph type="body" idx="1"/>
          </p:nvPr>
        </p:nvSpPr>
        <p:spPr>
          <a:xfrm>
            <a:off x="226516" y="1077170"/>
            <a:ext cx="5601790" cy="3552300"/>
          </a:xfrm>
          <a:prstGeom prst="rect">
            <a:avLst/>
          </a:prstGeom>
        </p:spPr>
        <p:txBody>
          <a:bodyPr spcFirstLastPara="1" wrap="square" lIns="91425" tIns="91425" rIns="91425" bIns="91425" anchor="t" anchorCtr="0">
            <a:noAutofit/>
          </a:bodyPr>
          <a:lstStyle/>
          <a:p>
            <a:pPr marL="342900"/>
            <a:r>
              <a:rPr lang="en-US" sz="1800" dirty="0" err="1"/>
              <a:t>Mighei</a:t>
            </a:r>
            <a:r>
              <a:rPr lang="en-US" sz="1800" dirty="0"/>
              <a:t>-like carbonaceous (CM) chondrites are the most abundant carbonaceous chondrite group</a:t>
            </a:r>
          </a:p>
          <a:p>
            <a:pPr marL="342900"/>
            <a:r>
              <a:rPr lang="en-US" sz="1800" dirty="0"/>
              <a:t>Closest match to asteroid sample return missions</a:t>
            </a:r>
          </a:p>
          <a:p>
            <a:pPr marL="800100" lvl="1"/>
            <a:r>
              <a:rPr lang="en-US" sz="1800" dirty="0"/>
              <a:t>OSIRIS-</a:t>
            </a:r>
            <a:r>
              <a:rPr lang="en-US" sz="1800" dirty="0" err="1"/>
              <a:t>REx</a:t>
            </a:r>
            <a:r>
              <a:rPr lang="en-US" sz="1800" dirty="0"/>
              <a:t> and Hayabusa2 (e.g., Hamilton et al 2019)</a:t>
            </a:r>
          </a:p>
          <a:p>
            <a:pPr marL="342900"/>
            <a:r>
              <a:rPr lang="en-US" sz="1800" dirty="0"/>
              <a:t>Fine-grained rims (FGRs) often encircle chondrules (e.g., Metzler et al., 1992)</a:t>
            </a:r>
          </a:p>
          <a:p>
            <a:pPr marL="342900"/>
            <a:r>
              <a:rPr lang="en-US" sz="1800" dirty="0"/>
              <a:t>Their formation  is disputed - two major hypotheses </a:t>
            </a:r>
          </a:p>
          <a:p>
            <a:pPr marL="342900"/>
            <a:r>
              <a:rPr lang="en-US" sz="1800" dirty="0"/>
              <a:t>1. Nebular Origin (e.g., Hanna &amp; Ketchum, 2018)</a:t>
            </a:r>
          </a:p>
          <a:p>
            <a:pPr marL="342900"/>
            <a:r>
              <a:rPr lang="en-US" sz="1800" dirty="0"/>
              <a:t>2. Parent Body Origin (e.g., Sears et al., 1993)</a:t>
            </a:r>
          </a:p>
          <a:p>
            <a:pPr marL="0" indent="0">
              <a:buNone/>
            </a:pPr>
            <a:endParaRPr lang="en-US" sz="1600" dirty="0"/>
          </a:p>
          <a:p>
            <a:pPr marL="0" lvl="0" indent="0" algn="l" rtl="0">
              <a:spcBef>
                <a:spcPts val="600"/>
              </a:spcBef>
              <a:spcAft>
                <a:spcPts val="0"/>
              </a:spcAft>
              <a:buNone/>
            </a:pPr>
            <a:endParaRPr sz="2400" dirty="0"/>
          </a:p>
        </p:txBody>
      </p:sp>
      <p:sp>
        <p:nvSpPr>
          <p:cNvPr id="366" name="Google Shape;366;p3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5" name="Picture 4">
            <a:extLst>
              <a:ext uri="{FF2B5EF4-FFF2-40B4-BE49-F238E27FC236}">
                <a16:creationId xmlns:a16="http://schemas.microsoft.com/office/drawing/2014/main" id="{973CCAAA-4423-4E72-8E81-8B3BA6080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6461" y="3963808"/>
            <a:ext cx="754598" cy="1007388"/>
          </a:xfrm>
          <a:prstGeom prst="rect">
            <a:avLst/>
          </a:prstGeom>
        </p:spPr>
      </p:pic>
      <p:pic>
        <p:nvPicPr>
          <p:cNvPr id="2" name="Picture 1">
            <a:extLst>
              <a:ext uri="{FF2B5EF4-FFF2-40B4-BE49-F238E27FC236}">
                <a16:creationId xmlns:a16="http://schemas.microsoft.com/office/drawing/2014/main" id="{7DC8AFC9-1002-43C2-A6BA-F189BD0B0B68}"/>
              </a:ext>
            </a:extLst>
          </p:cNvPr>
          <p:cNvPicPr>
            <a:picLocks noChangeAspect="1"/>
          </p:cNvPicPr>
          <p:nvPr/>
        </p:nvPicPr>
        <p:blipFill>
          <a:blip r:embed="rId4"/>
          <a:stretch>
            <a:fillRect/>
          </a:stretch>
        </p:blipFill>
        <p:spPr>
          <a:xfrm>
            <a:off x="5918275" y="1327127"/>
            <a:ext cx="2999209" cy="2247787"/>
          </a:xfrm>
          <a:prstGeom prst="rect">
            <a:avLst/>
          </a:prstGeom>
        </p:spPr>
      </p:pic>
      <p:sp>
        <p:nvSpPr>
          <p:cNvPr id="3" name="TextBox 2">
            <a:extLst>
              <a:ext uri="{FF2B5EF4-FFF2-40B4-BE49-F238E27FC236}">
                <a16:creationId xmlns:a16="http://schemas.microsoft.com/office/drawing/2014/main" id="{8D51BA92-4732-4D97-A3BF-547271E6A59A}"/>
              </a:ext>
            </a:extLst>
          </p:cNvPr>
          <p:cNvSpPr txBox="1"/>
          <p:nvPr/>
        </p:nvSpPr>
        <p:spPr>
          <a:xfrm>
            <a:off x="6300597" y="3578251"/>
            <a:ext cx="2234564" cy="230832"/>
          </a:xfrm>
          <a:prstGeom prst="rect">
            <a:avLst/>
          </a:prstGeom>
          <a:noFill/>
        </p:spPr>
        <p:txBody>
          <a:bodyPr wrap="square" rtlCol="0">
            <a:spAutoFit/>
          </a:bodyPr>
          <a:lstStyle/>
          <a:p>
            <a:pPr algn="ctr"/>
            <a:r>
              <a:rPr lang="en-US" sz="900" i="1" dirty="0"/>
              <a:t>Chondrule in Murchison displaying FGR</a:t>
            </a:r>
            <a:endParaRPr lang="en-US"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441583" y="116794"/>
            <a:ext cx="6462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bg2"/>
                </a:solidFill>
              </a:rPr>
              <a:t>Objectives</a:t>
            </a:r>
            <a:endParaRPr sz="4000" dirty="0">
              <a:solidFill>
                <a:schemeClr val="bg2"/>
              </a:solidFill>
            </a:endParaRPr>
          </a:p>
        </p:txBody>
      </p:sp>
      <p:sp>
        <p:nvSpPr>
          <p:cNvPr id="366" name="Google Shape;366;p3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5" name="Picture 4">
            <a:extLst>
              <a:ext uri="{FF2B5EF4-FFF2-40B4-BE49-F238E27FC236}">
                <a16:creationId xmlns:a16="http://schemas.microsoft.com/office/drawing/2014/main" id="{973CCAAA-4423-4E72-8E81-8B3BA6080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6461" y="3963808"/>
            <a:ext cx="754598" cy="1007388"/>
          </a:xfrm>
          <a:prstGeom prst="rect">
            <a:avLst/>
          </a:prstGeom>
        </p:spPr>
      </p:pic>
      <p:graphicFrame>
        <p:nvGraphicFramePr>
          <p:cNvPr id="2" name="Table 1">
            <a:extLst>
              <a:ext uri="{FF2B5EF4-FFF2-40B4-BE49-F238E27FC236}">
                <a16:creationId xmlns:a16="http://schemas.microsoft.com/office/drawing/2014/main" id="{2220033A-EFFE-46CE-87A5-93D9A61414A9}"/>
              </a:ext>
            </a:extLst>
          </p:cNvPr>
          <p:cNvGraphicFramePr>
            <a:graphicFrameLocks noGrp="1"/>
          </p:cNvGraphicFramePr>
          <p:nvPr>
            <p:extLst>
              <p:ext uri="{D42A27DB-BD31-4B8C-83A1-F6EECF244321}">
                <p14:modId xmlns:p14="http://schemas.microsoft.com/office/powerpoint/2010/main" val="1878814940"/>
              </p:ext>
            </p:extLst>
          </p:nvPr>
        </p:nvGraphicFramePr>
        <p:xfrm>
          <a:off x="3600652" y="1571893"/>
          <a:ext cx="4307115" cy="2734765"/>
        </p:xfrm>
        <a:graphic>
          <a:graphicData uri="http://schemas.openxmlformats.org/drawingml/2006/table">
            <a:tbl>
              <a:tblPr firstRow="1" firstCol="1" bandRow="1">
                <a:tableStyleId>{3B4B98B0-60AC-42C2-AFA5-B58CD77FA1E5}</a:tableStyleId>
              </a:tblPr>
              <a:tblGrid>
                <a:gridCol w="2524760">
                  <a:extLst>
                    <a:ext uri="{9D8B030D-6E8A-4147-A177-3AD203B41FA5}">
                      <a16:colId xmlns:a16="http://schemas.microsoft.com/office/drawing/2014/main" val="4245430618"/>
                    </a:ext>
                  </a:extLst>
                </a:gridCol>
                <a:gridCol w="1782355">
                  <a:extLst>
                    <a:ext uri="{9D8B030D-6E8A-4147-A177-3AD203B41FA5}">
                      <a16:colId xmlns:a16="http://schemas.microsoft.com/office/drawing/2014/main" val="3525539090"/>
                    </a:ext>
                  </a:extLst>
                </a:gridCol>
              </a:tblGrid>
              <a:tr h="458497">
                <a:tc>
                  <a:txBody>
                    <a:bodyPr/>
                    <a:lstStyle/>
                    <a:p>
                      <a:pPr marL="0" marR="0" algn="ctr">
                        <a:lnSpc>
                          <a:spcPct val="107000"/>
                        </a:lnSpc>
                        <a:spcBef>
                          <a:spcPts val="0"/>
                        </a:spcBef>
                        <a:spcAft>
                          <a:spcPts val="0"/>
                        </a:spcAft>
                      </a:pPr>
                      <a:r>
                        <a:rPr lang="en-US" sz="1100" dirty="0">
                          <a:effectLst/>
                        </a:rPr>
                        <a:t>Sample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Peak Metamorphic Temperature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813248276"/>
                  </a:ext>
                </a:extLst>
              </a:tr>
              <a:tr h="458497">
                <a:tc>
                  <a:txBody>
                    <a:bodyPr/>
                    <a:lstStyle/>
                    <a:p>
                      <a:pPr marL="0" marR="0">
                        <a:lnSpc>
                          <a:spcPct val="107000"/>
                        </a:lnSpc>
                        <a:spcBef>
                          <a:spcPts val="0"/>
                        </a:spcBef>
                        <a:spcAft>
                          <a:spcPts val="0"/>
                        </a:spcAft>
                      </a:pPr>
                      <a:r>
                        <a:rPr lang="en-US" sz="1100" dirty="0">
                          <a:effectLst/>
                        </a:rPr>
                        <a:t>Allan Hills (ALH) 83100,189</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 &lt;220°C</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84737152"/>
                  </a:ext>
                </a:extLst>
              </a:tr>
              <a:tr h="458497">
                <a:tc>
                  <a:txBody>
                    <a:bodyPr/>
                    <a:lstStyle/>
                    <a:p>
                      <a:pPr marL="0" marR="0">
                        <a:lnSpc>
                          <a:spcPct val="107000"/>
                        </a:lnSpc>
                        <a:spcBef>
                          <a:spcPts val="0"/>
                        </a:spcBef>
                        <a:spcAft>
                          <a:spcPts val="0"/>
                        </a:spcAft>
                      </a:pPr>
                      <a:r>
                        <a:rPr lang="en-US" sz="1100" dirty="0">
                          <a:effectLst/>
                        </a:rPr>
                        <a:t>Meteorite Hills (MET) 01072,23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100">
                          <a:effectLst/>
                        </a:rPr>
                        <a:t> -,&lt;220°C</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2137361"/>
                  </a:ext>
                </a:extLst>
              </a:tr>
              <a:tr h="458497">
                <a:tc>
                  <a:txBody>
                    <a:bodyPr/>
                    <a:lstStyle/>
                    <a:p>
                      <a:pPr marL="0" marR="0">
                        <a:lnSpc>
                          <a:spcPct val="107000"/>
                        </a:lnSpc>
                        <a:spcBef>
                          <a:spcPts val="0"/>
                        </a:spcBef>
                        <a:spcAft>
                          <a:spcPts val="0"/>
                        </a:spcAft>
                      </a:pPr>
                      <a:r>
                        <a:rPr lang="en-US" sz="1100" dirty="0">
                          <a:effectLst/>
                        </a:rPr>
                        <a:t>Elephant Moraine (EET) 96029,27</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100">
                          <a:effectLst/>
                        </a:rPr>
                        <a:t> - ,-</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942088092"/>
                  </a:ext>
                </a:extLst>
              </a:tr>
              <a:tr h="221140">
                <a:tc>
                  <a:txBody>
                    <a:bodyPr/>
                    <a:lstStyle/>
                    <a:p>
                      <a:pPr marL="0" marR="0">
                        <a:lnSpc>
                          <a:spcPct val="107000"/>
                        </a:lnSpc>
                        <a:spcBef>
                          <a:spcPts val="0"/>
                        </a:spcBef>
                        <a:spcAft>
                          <a:spcPts val="0"/>
                        </a:spcAft>
                      </a:pPr>
                      <a:r>
                        <a:rPr lang="en-US" sz="1100">
                          <a:effectLst/>
                        </a:rPr>
                        <a:t>Murchison USNM 5376-1</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100">
                          <a:effectLst/>
                        </a:rPr>
                        <a:t>&lt;300°C, &lt;220-240°C</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33091687"/>
                  </a:ext>
                </a:extLst>
              </a:tr>
              <a:tr h="221140">
                <a:tc>
                  <a:txBody>
                    <a:bodyPr/>
                    <a:lstStyle/>
                    <a:p>
                      <a:pPr marL="0" marR="0">
                        <a:lnSpc>
                          <a:spcPct val="107000"/>
                        </a:lnSpc>
                        <a:spcBef>
                          <a:spcPts val="0"/>
                        </a:spcBef>
                        <a:spcAft>
                          <a:spcPts val="0"/>
                        </a:spcAft>
                      </a:pPr>
                      <a:r>
                        <a:rPr lang="en-US" sz="1100">
                          <a:effectLst/>
                        </a:rPr>
                        <a:t>Yamato (Y)-793321,60-4</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&lt;500°C</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811583043"/>
                  </a:ext>
                </a:extLst>
              </a:tr>
              <a:tr h="458497">
                <a:tc>
                  <a:txBody>
                    <a:bodyPr/>
                    <a:lstStyle/>
                    <a:p>
                      <a:pPr marL="0" marR="0">
                        <a:lnSpc>
                          <a:spcPct val="107000"/>
                        </a:lnSpc>
                        <a:spcBef>
                          <a:spcPts val="0"/>
                        </a:spcBef>
                        <a:spcAft>
                          <a:spcPts val="0"/>
                        </a:spcAft>
                      </a:pPr>
                      <a:r>
                        <a:rPr lang="en-US" sz="1100" dirty="0">
                          <a:effectLst/>
                        </a:rPr>
                        <a:t>Pecora Escarpment (PCA) 91008,21</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&lt;750°C</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530103843"/>
                  </a:ext>
                </a:extLst>
              </a:tr>
            </a:tbl>
          </a:graphicData>
        </a:graphic>
      </p:graphicFrame>
      <p:sp>
        <p:nvSpPr>
          <p:cNvPr id="9" name="Google Shape;365;p35">
            <a:extLst>
              <a:ext uri="{FF2B5EF4-FFF2-40B4-BE49-F238E27FC236}">
                <a16:creationId xmlns:a16="http://schemas.microsoft.com/office/drawing/2014/main" id="{A1450E35-A12F-41F6-AB1E-F54D36C71E3D}"/>
              </a:ext>
            </a:extLst>
          </p:cNvPr>
          <p:cNvSpPr txBox="1">
            <a:spLocks/>
          </p:cNvSpPr>
          <p:nvPr/>
        </p:nvSpPr>
        <p:spPr>
          <a:xfrm>
            <a:off x="183613" y="2049930"/>
            <a:ext cx="3129511" cy="27347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342900"/>
            <a:r>
              <a:rPr lang="en-US" sz="1800" dirty="0"/>
              <a:t>Analyzed six CMs that had experienced a range of parent body processes including heating and aqueous alteration </a:t>
            </a:r>
          </a:p>
          <a:p>
            <a:pPr marL="342900"/>
            <a:endParaRPr lang="en-US" sz="1800" dirty="0"/>
          </a:p>
        </p:txBody>
      </p:sp>
      <p:sp>
        <p:nvSpPr>
          <p:cNvPr id="10" name="Google Shape;365;p35">
            <a:extLst>
              <a:ext uri="{FF2B5EF4-FFF2-40B4-BE49-F238E27FC236}">
                <a16:creationId xmlns:a16="http://schemas.microsoft.com/office/drawing/2014/main" id="{8C930824-A01E-4477-8F8E-B1F444F2FD1B}"/>
              </a:ext>
            </a:extLst>
          </p:cNvPr>
          <p:cNvSpPr txBox="1">
            <a:spLocks/>
          </p:cNvSpPr>
          <p:nvPr/>
        </p:nvSpPr>
        <p:spPr>
          <a:xfrm>
            <a:off x="183613" y="914427"/>
            <a:ext cx="8396215" cy="10003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342900"/>
            <a:r>
              <a:rPr lang="en-US" sz="2000" dirty="0"/>
              <a:t>To determine whether fine-grained rims formed in the nebula or on the parent body</a:t>
            </a:r>
          </a:p>
        </p:txBody>
      </p:sp>
    </p:spTree>
    <p:extLst>
      <p:ext uri="{BB962C8B-B14F-4D97-AF65-F5344CB8AC3E}">
        <p14:creationId xmlns:p14="http://schemas.microsoft.com/office/powerpoint/2010/main" val="4145701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448660" y="133067"/>
            <a:ext cx="6462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bg2"/>
                </a:solidFill>
              </a:rPr>
              <a:t>Methods &amp; Analysis</a:t>
            </a:r>
            <a:endParaRPr sz="4000" dirty="0">
              <a:solidFill>
                <a:schemeClr val="bg2"/>
              </a:solidFill>
            </a:endParaRPr>
          </a:p>
        </p:txBody>
      </p:sp>
      <p:sp>
        <p:nvSpPr>
          <p:cNvPr id="365" name="Google Shape;365;p35"/>
          <p:cNvSpPr txBox="1">
            <a:spLocks noGrp="1"/>
          </p:cNvSpPr>
          <p:nvPr>
            <p:ph type="body" idx="1"/>
          </p:nvPr>
        </p:nvSpPr>
        <p:spPr>
          <a:xfrm>
            <a:off x="196846" y="864030"/>
            <a:ext cx="5145099" cy="4146403"/>
          </a:xfrm>
          <a:prstGeom prst="rect">
            <a:avLst/>
          </a:prstGeom>
        </p:spPr>
        <p:txBody>
          <a:bodyPr spcFirstLastPara="1" wrap="square" lIns="91425" tIns="91425" rIns="91425" bIns="91425" anchor="t" anchorCtr="0">
            <a:noAutofit/>
          </a:bodyPr>
          <a:lstStyle/>
          <a:p>
            <a:pPr indent="-457200"/>
            <a:r>
              <a:rPr lang="en-US" sz="2000" dirty="0"/>
              <a:t>Chondrules identified and numbered (approx. 300 per meteorite)</a:t>
            </a:r>
          </a:p>
          <a:p>
            <a:pPr indent="-457200"/>
            <a:r>
              <a:rPr lang="en-US" sz="2000" dirty="0"/>
              <a:t>Major and minor axes drawn and measured</a:t>
            </a:r>
          </a:p>
          <a:p>
            <a:pPr indent="-457200"/>
            <a:r>
              <a:rPr lang="en-US" sz="2000" dirty="0"/>
              <a:t>Angles of the major axes were used to determine the presence of foliation</a:t>
            </a:r>
          </a:p>
          <a:p>
            <a:pPr indent="-457200"/>
            <a:r>
              <a:rPr lang="en-US" sz="2000" dirty="0"/>
              <a:t>The area of the FGRs and their corresponding interior chondrule was measured </a:t>
            </a:r>
          </a:p>
          <a:p>
            <a:pPr indent="-457200"/>
            <a:r>
              <a:rPr lang="en-US" sz="2000" dirty="0"/>
              <a:t>From 2D EPMA (electron probe microanalyzer) images</a:t>
            </a:r>
          </a:p>
          <a:p>
            <a:pPr indent="-457200"/>
            <a:endParaRPr lang="en-US" sz="2000" dirty="0"/>
          </a:p>
          <a:p>
            <a:pPr marL="342900" lvl="0" algn="l" rtl="0">
              <a:spcBef>
                <a:spcPts val="600"/>
              </a:spcBef>
              <a:spcAft>
                <a:spcPts val="0"/>
              </a:spcAft>
              <a:buFontTx/>
              <a:buChar char="-"/>
            </a:pPr>
            <a:endParaRPr sz="2400" dirty="0"/>
          </a:p>
        </p:txBody>
      </p:sp>
      <p:sp>
        <p:nvSpPr>
          <p:cNvPr id="366" name="Google Shape;366;p3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5" name="Picture 4">
            <a:extLst>
              <a:ext uri="{FF2B5EF4-FFF2-40B4-BE49-F238E27FC236}">
                <a16:creationId xmlns:a16="http://schemas.microsoft.com/office/drawing/2014/main" id="{973CCAAA-4423-4E72-8E81-8B3BA6080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6461" y="3963808"/>
            <a:ext cx="754598" cy="1007388"/>
          </a:xfrm>
          <a:prstGeom prst="rect">
            <a:avLst/>
          </a:prstGeom>
        </p:spPr>
      </p:pic>
      <p:sp>
        <p:nvSpPr>
          <p:cNvPr id="9" name="TextBox 8">
            <a:extLst>
              <a:ext uri="{FF2B5EF4-FFF2-40B4-BE49-F238E27FC236}">
                <a16:creationId xmlns:a16="http://schemas.microsoft.com/office/drawing/2014/main" id="{B0E20B28-171B-44D0-BF90-AE3B4F61BE1B}"/>
              </a:ext>
            </a:extLst>
          </p:cNvPr>
          <p:cNvSpPr txBox="1"/>
          <p:nvPr/>
        </p:nvSpPr>
        <p:spPr>
          <a:xfrm>
            <a:off x="5833618" y="3798482"/>
            <a:ext cx="2234564" cy="230832"/>
          </a:xfrm>
          <a:prstGeom prst="rect">
            <a:avLst/>
          </a:prstGeom>
          <a:noFill/>
        </p:spPr>
        <p:txBody>
          <a:bodyPr wrap="square" rtlCol="0">
            <a:spAutoFit/>
          </a:bodyPr>
          <a:lstStyle/>
          <a:p>
            <a:pPr algn="ctr"/>
            <a:r>
              <a:rPr lang="en-US" sz="900" i="1" dirty="0"/>
              <a:t>FeMgSi map of PCA 91008</a:t>
            </a:r>
          </a:p>
        </p:txBody>
      </p:sp>
      <p:sp>
        <p:nvSpPr>
          <p:cNvPr id="3" name="TextBox 2">
            <a:extLst>
              <a:ext uri="{FF2B5EF4-FFF2-40B4-BE49-F238E27FC236}">
                <a16:creationId xmlns:a16="http://schemas.microsoft.com/office/drawing/2014/main" id="{12F57E65-622B-6C4E-B04C-F2F03282573C}"/>
              </a:ext>
            </a:extLst>
          </p:cNvPr>
          <p:cNvSpPr txBox="1"/>
          <p:nvPr/>
        </p:nvSpPr>
        <p:spPr>
          <a:xfrm>
            <a:off x="1010336" y="1846836"/>
            <a:ext cx="801823" cy="307777"/>
          </a:xfrm>
          <a:prstGeom prst="rect">
            <a:avLst/>
          </a:prstGeom>
          <a:noFill/>
        </p:spPr>
        <p:txBody>
          <a:bodyPr wrap="none" rtlCol="0">
            <a:spAutoFit/>
          </a:bodyPr>
          <a:lstStyle/>
          <a:p>
            <a:r>
              <a:rPr lang="en-US" dirty="0">
                <a:solidFill>
                  <a:srgbClr val="FF0000"/>
                </a:solidFill>
              </a:rPr>
              <a:t>Fe</a:t>
            </a:r>
            <a:r>
              <a:rPr lang="en-US" dirty="0">
                <a:solidFill>
                  <a:srgbClr val="00B050"/>
                </a:solidFill>
              </a:rPr>
              <a:t>Mg</a:t>
            </a:r>
            <a:r>
              <a:rPr lang="en-US" dirty="0">
                <a:solidFill>
                  <a:srgbClr val="00B0F0"/>
                </a:solidFill>
              </a:rPr>
              <a:t>Si</a:t>
            </a:r>
          </a:p>
        </p:txBody>
      </p:sp>
      <p:grpSp>
        <p:nvGrpSpPr>
          <p:cNvPr id="14" name="Group 13">
            <a:extLst>
              <a:ext uri="{FF2B5EF4-FFF2-40B4-BE49-F238E27FC236}">
                <a16:creationId xmlns:a16="http://schemas.microsoft.com/office/drawing/2014/main" id="{4B6746E3-E4F9-4AED-A412-93D04261335A}"/>
              </a:ext>
            </a:extLst>
          </p:cNvPr>
          <p:cNvGrpSpPr/>
          <p:nvPr/>
        </p:nvGrpSpPr>
        <p:grpSpPr>
          <a:xfrm>
            <a:off x="5404247" y="849180"/>
            <a:ext cx="3076328" cy="2748065"/>
            <a:chOff x="5404248" y="1050417"/>
            <a:chExt cx="3076328" cy="2748065"/>
          </a:xfrm>
        </p:grpSpPr>
        <p:pic>
          <p:nvPicPr>
            <p:cNvPr id="7" name="Picture 6">
              <a:extLst>
                <a:ext uri="{FF2B5EF4-FFF2-40B4-BE49-F238E27FC236}">
                  <a16:creationId xmlns:a16="http://schemas.microsoft.com/office/drawing/2014/main" id="{E2E46351-44D2-4EA8-8A15-5F373B2E3054}"/>
                </a:ext>
              </a:extLst>
            </p:cNvPr>
            <p:cNvPicPr>
              <a:picLocks noChangeAspect="1"/>
            </p:cNvPicPr>
            <p:nvPr/>
          </p:nvPicPr>
          <p:blipFill rotWithShape="1">
            <a:blip r:embed="rId4"/>
            <a:srcRect l="14792" t="24870" r="45335" b="21703"/>
            <a:stretch/>
          </p:blipFill>
          <p:spPr>
            <a:xfrm>
              <a:off x="5404248" y="1050417"/>
              <a:ext cx="3076328" cy="2748065"/>
            </a:xfrm>
            <a:prstGeom prst="rect">
              <a:avLst/>
            </a:prstGeom>
          </p:spPr>
        </p:pic>
        <p:sp>
          <p:nvSpPr>
            <p:cNvPr id="4" name="Rectangle 3">
              <a:extLst>
                <a:ext uri="{FF2B5EF4-FFF2-40B4-BE49-F238E27FC236}">
                  <a16:creationId xmlns:a16="http://schemas.microsoft.com/office/drawing/2014/main" id="{630A1973-2F23-42C5-B8FD-4C9077326CB7}"/>
                </a:ext>
              </a:extLst>
            </p:cNvPr>
            <p:cNvSpPr/>
            <p:nvPr/>
          </p:nvSpPr>
          <p:spPr>
            <a:xfrm>
              <a:off x="5423298" y="3745645"/>
              <a:ext cx="627032" cy="45719"/>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D1973EB4-CD39-4E6C-8BCF-E9A6F8404E8A}"/>
              </a:ext>
            </a:extLst>
          </p:cNvPr>
          <p:cNvGrpSpPr/>
          <p:nvPr/>
        </p:nvGrpSpPr>
        <p:grpSpPr>
          <a:xfrm>
            <a:off x="5974753" y="3452075"/>
            <a:ext cx="410003" cy="184666"/>
            <a:chOff x="5972743" y="3646198"/>
            <a:chExt cx="410003" cy="184666"/>
          </a:xfrm>
        </p:grpSpPr>
        <p:sp>
          <p:nvSpPr>
            <p:cNvPr id="10" name="Rectangle 9">
              <a:extLst>
                <a:ext uri="{FF2B5EF4-FFF2-40B4-BE49-F238E27FC236}">
                  <a16:creationId xmlns:a16="http://schemas.microsoft.com/office/drawing/2014/main" id="{832AF7FC-584E-4324-8255-C6CDE5A78877}"/>
                </a:ext>
              </a:extLst>
            </p:cNvPr>
            <p:cNvSpPr/>
            <p:nvPr/>
          </p:nvSpPr>
          <p:spPr>
            <a:xfrm>
              <a:off x="6069380" y="3697542"/>
              <a:ext cx="133776" cy="81979"/>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76F2F2-DD56-4171-861F-336107578CE7}"/>
                </a:ext>
              </a:extLst>
            </p:cNvPr>
            <p:cNvSpPr txBox="1"/>
            <p:nvPr/>
          </p:nvSpPr>
          <p:spPr>
            <a:xfrm>
              <a:off x="5972743" y="3646198"/>
              <a:ext cx="410003" cy="184666"/>
            </a:xfrm>
            <a:prstGeom prst="rect">
              <a:avLst/>
            </a:prstGeom>
            <a:noFill/>
          </p:spPr>
          <p:txBody>
            <a:bodyPr wrap="square" rtlCol="0">
              <a:spAutoFit/>
            </a:bodyPr>
            <a:lstStyle/>
            <a:p>
              <a:r>
                <a:rPr lang="en-US" sz="600" dirty="0">
                  <a:solidFill>
                    <a:schemeClr val="bg1"/>
                  </a:solidFill>
                </a:rPr>
                <a:t>2mm</a:t>
              </a:r>
            </a:p>
          </p:txBody>
        </p:sp>
      </p:grpSp>
      <p:sp>
        <p:nvSpPr>
          <p:cNvPr id="18" name="TextBox 17">
            <a:extLst>
              <a:ext uri="{FF2B5EF4-FFF2-40B4-BE49-F238E27FC236}">
                <a16:creationId xmlns:a16="http://schemas.microsoft.com/office/drawing/2014/main" id="{73A7B890-BEA8-4CF4-BF56-953438F33F19}"/>
              </a:ext>
            </a:extLst>
          </p:cNvPr>
          <p:cNvSpPr txBox="1"/>
          <p:nvPr/>
        </p:nvSpPr>
        <p:spPr>
          <a:xfrm>
            <a:off x="5448784" y="896814"/>
            <a:ext cx="801823" cy="307777"/>
          </a:xfrm>
          <a:prstGeom prst="rect">
            <a:avLst/>
          </a:prstGeom>
          <a:noFill/>
        </p:spPr>
        <p:txBody>
          <a:bodyPr wrap="none" rtlCol="0">
            <a:spAutoFit/>
          </a:bodyPr>
          <a:lstStyle/>
          <a:p>
            <a:r>
              <a:rPr lang="en-US" dirty="0">
                <a:solidFill>
                  <a:srgbClr val="FF0000"/>
                </a:solidFill>
              </a:rPr>
              <a:t>Fe</a:t>
            </a:r>
            <a:r>
              <a:rPr lang="en-US" dirty="0">
                <a:solidFill>
                  <a:srgbClr val="66FF66"/>
                </a:solidFill>
              </a:rPr>
              <a:t>Mg</a:t>
            </a:r>
            <a:r>
              <a:rPr lang="en-US" dirty="0">
                <a:solidFill>
                  <a:srgbClr val="0033CC"/>
                </a:solidFill>
              </a:rPr>
              <a:t>Si</a:t>
            </a:r>
          </a:p>
        </p:txBody>
      </p:sp>
    </p:spTree>
    <p:extLst>
      <p:ext uri="{BB962C8B-B14F-4D97-AF65-F5344CB8AC3E}">
        <p14:creationId xmlns:p14="http://schemas.microsoft.com/office/powerpoint/2010/main" val="3393289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6" name="Google Shape;366;p3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5" name="Picture 4">
            <a:extLst>
              <a:ext uri="{FF2B5EF4-FFF2-40B4-BE49-F238E27FC236}">
                <a16:creationId xmlns:a16="http://schemas.microsoft.com/office/drawing/2014/main" id="{973CCAAA-4423-4E72-8E81-8B3BA6080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6461" y="3963808"/>
            <a:ext cx="754598" cy="1007388"/>
          </a:xfrm>
          <a:prstGeom prst="rect">
            <a:avLst/>
          </a:prstGeom>
        </p:spPr>
      </p:pic>
      <p:sp>
        <p:nvSpPr>
          <p:cNvPr id="6" name="TextBox 5">
            <a:extLst>
              <a:ext uri="{FF2B5EF4-FFF2-40B4-BE49-F238E27FC236}">
                <a16:creationId xmlns:a16="http://schemas.microsoft.com/office/drawing/2014/main" id="{88E44212-0645-4897-AACA-DF00E3A589B7}"/>
              </a:ext>
            </a:extLst>
          </p:cNvPr>
          <p:cNvSpPr txBox="1"/>
          <p:nvPr/>
        </p:nvSpPr>
        <p:spPr>
          <a:xfrm>
            <a:off x="105779" y="3489236"/>
            <a:ext cx="2802178" cy="230832"/>
          </a:xfrm>
          <a:prstGeom prst="rect">
            <a:avLst/>
          </a:prstGeom>
          <a:noFill/>
        </p:spPr>
        <p:txBody>
          <a:bodyPr wrap="square" rtlCol="0">
            <a:spAutoFit/>
          </a:bodyPr>
          <a:lstStyle/>
          <a:p>
            <a:pPr algn="ctr"/>
            <a:r>
              <a:rPr lang="en-US" sz="900" i="1" dirty="0"/>
              <a:t>BSE image of chondrules in Murchison</a:t>
            </a:r>
          </a:p>
        </p:txBody>
      </p:sp>
      <p:sp>
        <p:nvSpPr>
          <p:cNvPr id="7" name="TextBox 6">
            <a:extLst>
              <a:ext uri="{FF2B5EF4-FFF2-40B4-BE49-F238E27FC236}">
                <a16:creationId xmlns:a16="http://schemas.microsoft.com/office/drawing/2014/main" id="{3C3836E9-9CD9-4561-825E-B907EA6D2ABF}"/>
              </a:ext>
            </a:extLst>
          </p:cNvPr>
          <p:cNvSpPr txBox="1"/>
          <p:nvPr/>
        </p:nvSpPr>
        <p:spPr>
          <a:xfrm>
            <a:off x="3066146" y="3487078"/>
            <a:ext cx="2480864" cy="230832"/>
          </a:xfrm>
          <a:prstGeom prst="rect">
            <a:avLst/>
          </a:prstGeom>
          <a:noFill/>
        </p:spPr>
        <p:txBody>
          <a:bodyPr wrap="square" rtlCol="0">
            <a:spAutoFit/>
          </a:bodyPr>
          <a:lstStyle/>
          <a:p>
            <a:pPr algn="ctr"/>
            <a:r>
              <a:rPr lang="en-US" sz="900" i="1" dirty="0"/>
              <a:t>Murchison chondrules numbered with axes</a:t>
            </a:r>
          </a:p>
        </p:txBody>
      </p:sp>
      <p:sp>
        <p:nvSpPr>
          <p:cNvPr id="8" name="TextBox 7">
            <a:extLst>
              <a:ext uri="{FF2B5EF4-FFF2-40B4-BE49-F238E27FC236}">
                <a16:creationId xmlns:a16="http://schemas.microsoft.com/office/drawing/2014/main" id="{3B573CFA-B0F0-43B7-8EF3-F412516B3EE0}"/>
              </a:ext>
            </a:extLst>
          </p:cNvPr>
          <p:cNvSpPr txBox="1"/>
          <p:nvPr/>
        </p:nvSpPr>
        <p:spPr>
          <a:xfrm>
            <a:off x="6024693" y="3489236"/>
            <a:ext cx="2234564" cy="230832"/>
          </a:xfrm>
          <a:prstGeom prst="rect">
            <a:avLst/>
          </a:prstGeom>
          <a:noFill/>
        </p:spPr>
        <p:txBody>
          <a:bodyPr wrap="square" rtlCol="0">
            <a:spAutoFit/>
          </a:bodyPr>
          <a:lstStyle/>
          <a:p>
            <a:pPr algn="ctr"/>
            <a:r>
              <a:rPr lang="en-US" sz="900" i="1" dirty="0"/>
              <a:t>FGR around chondrule 1 in Murchison</a:t>
            </a:r>
          </a:p>
        </p:txBody>
      </p:sp>
      <p:pic>
        <p:nvPicPr>
          <p:cNvPr id="11" name="Picture 10">
            <a:extLst>
              <a:ext uri="{FF2B5EF4-FFF2-40B4-BE49-F238E27FC236}">
                <a16:creationId xmlns:a16="http://schemas.microsoft.com/office/drawing/2014/main" id="{487CEB3B-C762-4632-9CEA-D5F983F61A59}"/>
              </a:ext>
            </a:extLst>
          </p:cNvPr>
          <p:cNvPicPr>
            <a:picLocks noChangeAspect="1"/>
          </p:cNvPicPr>
          <p:nvPr/>
        </p:nvPicPr>
        <p:blipFill rotWithShape="1">
          <a:blip r:embed="rId4"/>
          <a:srcRect l="9655" t="21830" r="43280" b="14341"/>
          <a:stretch/>
        </p:blipFill>
        <p:spPr>
          <a:xfrm>
            <a:off x="3158037" y="1327154"/>
            <a:ext cx="2388973" cy="2159924"/>
          </a:xfrm>
          <a:prstGeom prst="rect">
            <a:avLst/>
          </a:prstGeom>
        </p:spPr>
      </p:pic>
      <p:pic>
        <p:nvPicPr>
          <p:cNvPr id="13" name="Picture 12">
            <a:extLst>
              <a:ext uri="{FF2B5EF4-FFF2-40B4-BE49-F238E27FC236}">
                <a16:creationId xmlns:a16="http://schemas.microsoft.com/office/drawing/2014/main" id="{1760F962-83FA-49A4-A0BF-BE9A0EB6ACC5}"/>
              </a:ext>
            </a:extLst>
          </p:cNvPr>
          <p:cNvPicPr>
            <a:picLocks noChangeAspect="1"/>
          </p:cNvPicPr>
          <p:nvPr/>
        </p:nvPicPr>
        <p:blipFill rotWithShape="1">
          <a:blip r:embed="rId5"/>
          <a:srcRect l="15029" t="29911" r="37217" b="5425"/>
          <a:stretch/>
        </p:blipFill>
        <p:spPr>
          <a:xfrm>
            <a:off x="5947489" y="1332657"/>
            <a:ext cx="2388972" cy="2156579"/>
          </a:xfrm>
          <a:prstGeom prst="rect">
            <a:avLst/>
          </a:prstGeom>
        </p:spPr>
      </p:pic>
      <p:sp>
        <p:nvSpPr>
          <p:cNvPr id="10" name="Google Shape;364;p35">
            <a:extLst>
              <a:ext uri="{FF2B5EF4-FFF2-40B4-BE49-F238E27FC236}">
                <a16:creationId xmlns:a16="http://schemas.microsoft.com/office/drawing/2014/main" id="{987B60C7-0C2B-184F-8508-285DE74616D3}"/>
              </a:ext>
            </a:extLst>
          </p:cNvPr>
          <p:cNvSpPr txBox="1">
            <a:spLocks noGrp="1"/>
          </p:cNvSpPr>
          <p:nvPr>
            <p:ph type="title"/>
          </p:nvPr>
        </p:nvSpPr>
        <p:spPr>
          <a:xfrm>
            <a:off x="448660" y="133067"/>
            <a:ext cx="6462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bg2"/>
                </a:solidFill>
              </a:rPr>
              <a:t>Methods &amp; Analysis</a:t>
            </a:r>
            <a:endParaRPr sz="4000" dirty="0">
              <a:solidFill>
                <a:schemeClr val="bg2"/>
              </a:solidFill>
            </a:endParaRPr>
          </a:p>
        </p:txBody>
      </p:sp>
      <p:pic>
        <p:nvPicPr>
          <p:cNvPr id="2" name="Picture 1">
            <a:extLst>
              <a:ext uri="{FF2B5EF4-FFF2-40B4-BE49-F238E27FC236}">
                <a16:creationId xmlns:a16="http://schemas.microsoft.com/office/drawing/2014/main" id="{64DE1EE5-3095-4AED-A003-BB95B83EC180}"/>
              </a:ext>
            </a:extLst>
          </p:cNvPr>
          <p:cNvPicPr>
            <a:picLocks noChangeAspect="1"/>
          </p:cNvPicPr>
          <p:nvPr/>
        </p:nvPicPr>
        <p:blipFill>
          <a:blip r:embed="rId6"/>
          <a:stretch>
            <a:fillRect/>
          </a:stretch>
        </p:blipFill>
        <p:spPr>
          <a:xfrm>
            <a:off x="3112065" y="3181459"/>
            <a:ext cx="823031" cy="384081"/>
          </a:xfrm>
          <a:prstGeom prst="rect">
            <a:avLst/>
          </a:prstGeom>
        </p:spPr>
      </p:pic>
      <p:sp>
        <p:nvSpPr>
          <p:cNvPr id="14" name="TextBox 13">
            <a:extLst>
              <a:ext uri="{FF2B5EF4-FFF2-40B4-BE49-F238E27FC236}">
                <a16:creationId xmlns:a16="http://schemas.microsoft.com/office/drawing/2014/main" id="{37E155BC-CF62-4843-BA48-D5B7DA9C6A31}"/>
              </a:ext>
            </a:extLst>
          </p:cNvPr>
          <p:cNvSpPr txBox="1"/>
          <p:nvPr/>
        </p:nvSpPr>
        <p:spPr>
          <a:xfrm>
            <a:off x="5904979" y="3181459"/>
            <a:ext cx="801823" cy="307777"/>
          </a:xfrm>
          <a:prstGeom prst="rect">
            <a:avLst/>
          </a:prstGeom>
          <a:noFill/>
        </p:spPr>
        <p:txBody>
          <a:bodyPr wrap="none" rtlCol="0">
            <a:spAutoFit/>
          </a:bodyPr>
          <a:lstStyle/>
          <a:p>
            <a:r>
              <a:rPr lang="en-US" dirty="0">
                <a:solidFill>
                  <a:srgbClr val="FF0000"/>
                </a:solidFill>
              </a:rPr>
              <a:t>Fe</a:t>
            </a:r>
            <a:r>
              <a:rPr lang="en-US" dirty="0">
                <a:solidFill>
                  <a:srgbClr val="66FF66"/>
                </a:solidFill>
              </a:rPr>
              <a:t>Mg</a:t>
            </a:r>
            <a:r>
              <a:rPr lang="en-US" dirty="0">
                <a:solidFill>
                  <a:srgbClr val="0033CC"/>
                </a:solidFill>
              </a:rPr>
              <a:t>Si</a:t>
            </a:r>
          </a:p>
        </p:txBody>
      </p:sp>
      <p:pic>
        <p:nvPicPr>
          <p:cNvPr id="15" name="Picture 14" descr="A picture containing nature, crater, old, outdoor object&#10;&#10;Description automatically generated">
            <a:extLst>
              <a:ext uri="{FF2B5EF4-FFF2-40B4-BE49-F238E27FC236}">
                <a16:creationId xmlns:a16="http://schemas.microsoft.com/office/drawing/2014/main" id="{CAB48AF6-ABD2-4076-A990-802A391DEFA4}"/>
              </a:ext>
            </a:extLst>
          </p:cNvPr>
          <p:cNvPicPr>
            <a:picLocks noChangeAspect="1"/>
          </p:cNvPicPr>
          <p:nvPr/>
        </p:nvPicPr>
        <p:blipFill rotWithShape="1">
          <a:blip r:embed="rId7"/>
          <a:srcRect b="5685"/>
          <a:stretch/>
        </p:blipFill>
        <p:spPr>
          <a:xfrm>
            <a:off x="92673" y="1327154"/>
            <a:ext cx="2899214" cy="2159924"/>
          </a:xfrm>
          <a:prstGeom prst="rect">
            <a:avLst/>
          </a:prstGeom>
        </p:spPr>
      </p:pic>
      <p:sp>
        <p:nvSpPr>
          <p:cNvPr id="19" name="Rectangle 18">
            <a:extLst>
              <a:ext uri="{FF2B5EF4-FFF2-40B4-BE49-F238E27FC236}">
                <a16:creationId xmlns:a16="http://schemas.microsoft.com/office/drawing/2014/main" id="{A9BEFCD4-C7A5-45CF-B549-CBF21E989632}"/>
              </a:ext>
            </a:extLst>
          </p:cNvPr>
          <p:cNvSpPr/>
          <p:nvPr/>
        </p:nvSpPr>
        <p:spPr>
          <a:xfrm>
            <a:off x="2592725" y="3259375"/>
            <a:ext cx="330903" cy="169277"/>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285D29-4F49-494C-A97D-9FCCE663EAE9}"/>
              </a:ext>
            </a:extLst>
          </p:cNvPr>
          <p:cNvSpPr/>
          <p:nvPr/>
        </p:nvSpPr>
        <p:spPr>
          <a:xfrm>
            <a:off x="2596317" y="3321153"/>
            <a:ext cx="86057" cy="45719"/>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AFD6704-E8F2-4A8E-BE24-B8A6919A1B22}"/>
              </a:ext>
            </a:extLst>
          </p:cNvPr>
          <p:cNvSpPr txBox="1"/>
          <p:nvPr/>
        </p:nvSpPr>
        <p:spPr>
          <a:xfrm>
            <a:off x="2607692" y="3259375"/>
            <a:ext cx="742722" cy="169277"/>
          </a:xfrm>
          <a:prstGeom prst="rect">
            <a:avLst/>
          </a:prstGeom>
          <a:noFill/>
        </p:spPr>
        <p:txBody>
          <a:bodyPr wrap="square" rtlCol="0">
            <a:spAutoFit/>
          </a:bodyPr>
          <a:lstStyle/>
          <a:p>
            <a:r>
              <a:rPr lang="en-US" sz="500" b="1" dirty="0">
                <a:solidFill>
                  <a:schemeClr val="bg1"/>
                </a:solidFill>
              </a:rPr>
              <a:t>100</a:t>
            </a:r>
            <a:r>
              <a:rPr lang="el-GR" sz="500" b="1" dirty="0">
                <a:solidFill>
                  <a:schemeClr val="bg1"/>
                </a:solidFill>
              </a:rPr>
              <a:t>μ</a:t>
            </a:r>
            <a:r>
              <a:rPr lang="en-US" sz="500" b="1" dirty="0">
                <a:solidFill>
                  <a:schemeClr val="bg1"/>
                </a:solidFill>
              </a:rPr>
              <a:t>m</a:t>
            </a:r>
          </a:p>
        </p:txBody>
      </p:sp>
    </p:spTree>
    <p:extLst>
      <p:ext uri="{BB962C8B-B14F-4D97-AF65-F5344CB8AC3E}">
        <p14:creationId xmlns:p14="http://schemas.microsoft.com/office/powerpoint/2010/main" val="411264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416124" y="168173"/>
            <a:ext cx="6462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bg2"/>
                </a:solidFill>
              </a:rPr>
              <a:t>Results</a:t>
            </a:r>
            <a:endParaRPr sz="4000" dirty="0">
              <a:solidFill>
                <a:schemeClr val="bg2"/>
              </a:solidFill>
            </a:endParaRPr>
          </a:p>
        </p:txBody>
      </p:sp>
      <p:sp>
        <p:nvSpPr>
          <p:cNvPr id="366" name="Google Shape;366;p3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5" name="Picture 4">
            <a:extLst>
              <a:ext uri="{FF2B5EF4-FFF2-40B4-BE49-F238E27FC236}">
                <a16:creationId xmlns:a16="http://schemas.microsoft.com/office/drawing/2014/main" id="{973CCAAA-4423-4E72-8E81-8B3BA6080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6461" y="3963808"/>
            <a:ext cx="754598" cy="1007388"/>
          </a:xfrm>
          <a:prstGeom prst="rect">
            <a:avLst/>
          </a:prstGeom>
        </p:spPr>
      </p:pic>
      <p:graphicFrame>
        <p:nvGraphicFramePr>
          <p:cNvPr id="4" name="Table 3">
            <a:extLst>
              <a:ext uri="{FF2B5EF4-FFF2-40B4-BE49-F238E27FC236}">
                <a16:creationId xmlns:a16="http://schemas.microsoft.com/office/drawing/2014/main" id="{FB7AE8F9-84CB-47CE-8D28-9F1B93E0D556}"/>
              </a:ext>
            </a:extLst>
          </p:cNvPr>
          <p:cNvGraphicFramePr>
            <a:graphicFrameLocks noGrp="1"/>
          </p:cNvGraphicFramePr>
          <p:nvPr>
            <p:extLst>
              <p:ext uri="{D42A27DB-BD31-4B8C-83A1-F6EECF244321}">
                <p14:modId xmlns:p14="http://schemas.microsoft.com/office/powerpoint/2010/main" val="3110688780"/>
              </p:ext>
            </p:extLst>
          </p:nvPr>
        </p:nvGraphicFramePr>
        <p:xfrm>
          <a:off x="753762" y="1338649"/>
          <a:ext cx="7363270" cy="2028144"/>
        </p:xfrm>
        <a:graphic>
          <a:graphicData uri="http://schemas.openxmlformats.org/drawingml/2006/table">
            <a:tbl>
              <a:tblPr>
                <a:tableStyleId>{C98665B7-6574-423E-A4B5-A6C020D860FF}</a:tableStyleId>
              </a:tblPr>
              <a:tblGrid>
                <a:gridCol w="2352189">
                  <a:extLst>
                    <a:ext uri="{9D8B030D-6E8A-4147-A177-3AD203B41FA5}">
                      <a16:colId xmlns:a16="http://schemas.microsoft.com/office/drawing/2014/main" val="3241658712"/>
                    </a:ext>
                  </a:extLst>
                </a:gridCol>
                <a:gridCol w="2040394">
                  <a:extLst>
                    <a:ext uri="{9D8B030D-6E8A-4147-A177-3AD203B41FA5}">
                      <a16:colId xmlns:a16="http://schemas.microsoft.com/office/drawing/2014/main" val="4142746416"/>
                    </a:ext>
                  </a:extLst>
                </a:gridCol>
                <a:gridCol w="1560160">
                  <a:extLst>
                    <a:ext uri="{9D8B030D-6E8A-4147-A177-3AD203B41FA5}">
                      <a16:colId xmlns:a16="http://schemas.microsoft.com/office/drawing/2014/main" val="3924100150"/>
                    </a:ext>
                  </a:extLst>
                </a:gridCol>
                <a:gridCol w="1410527">
                  <a:extLst>
                    <a:ext uri="{9D8B030D-6E8A-4147-A177-3AD203B41FA5}">
                      <a16:colId xmlns:a16="http://schemas.microsoft.com/office/drawing/2014/main" val="1854305153"/>
                    </a:ext>
                  </a:extLst>
                </a:gridCol>
              </a:tblGrid>
              <a:tr h="483666">
                <a:tc>
                  <a:txBody>
                    <a:bodyPr/>
                    <a:lstStyle/>
                    <a:p>
                      <a:pPr algn="ctr" fontAlgn="b"/>
                      <a:r>
                        <a:rPr lang="en-US" sz="1000" u="none" strike="noStrike">
                          <a:effectLst/>
                          <a:latin typeface="Times New Roman" panose="02020603050405020304" pitchFamily="18" charset="0"/>
                          <a:cs typeface="Times New Roman" panose="02020603050405020304" pitchFamily="18" charset="0"/>
                        </a:rPr>
                        <a:t>Sample</a:t>
                      </a:r>
                      <a:endParaRPr lang="en-US" sz="1000" b="1"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Avg. Total Ch. Axes Dia. (mm)</a:t>
                      </a:r>
                      <a:endParaRPr lang="en-US" sz="1000" b="1"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dirty="0">
                          <a:effectLst/>
                          <a:latin typeface="Times New Roman" panose="02020603050405020304" pitchFamily="18" charset="0"/>
                          <a:cs typeface="Times New Roman" panose="02020603050405020304" pitchFamily="18" charset="0"/>
                        </a:rPr>
                        <a:t>Avg. FGR area (mm²)</a:t>
                      </a:r>
                      <a:endParaRPr lang="en-U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 of FGRs</a:t>
                      </a:r>
                      <a:endParaRPr lang="en-US" sz="1000" b="1"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extLst>
                  <a:ext uri="{0D108BD9-81ED-4DB2-BD59-A6C34878D82A}">
                    <a16:rowId xmlns:a16="http://schemas.microsoft.com/office/drawing/2014/main" val="1538831366"/>
                  </a:ext>
                </a:extLst>
              </a:tr>
              <a:tr h="257413">
                <a:tc>
                  <a:txBody>
                    <a:bodyPr/>
                    <a:lstStyle/>
                    <a:p>
                      <a:pPr algn="ctr" fontAlgn="b"/>
                      <a:r>
                        <a:rPr lang="en-US" sz="1000" u="none" strike="noStrike">
                          <a:effectLst/>
                          <a:latin typeface="Times New Roman" panose="02020603050405020304" pitchFamily="18" charset="0"/>
                          <a:cs typeface="Times New Roman" panose="02020603050405020304" pitchFamily="18" charset="0"/>
                        </a:rPr>
                        <a:t>Allan Hills (ALH) 83100,189</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0.201</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0.0569</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5</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extLst>
                  <a:ext uri="{0D108BD9-81ED-4DB2-BD59-A6C34878D82A}">
                    <a16:rowId xmlns:a16="http://schemas.microsoft.com/office/drawing/2014/main" val="2206252403"/>
                  </a:ext>
                </a:extLst>
              </a:tr>
              <a:tr h="257413">
                <a:tc>
                  <a:txBody>
                    <a:bodyPr/>
                    <a:lstStyle/>
                    <a:p>
                      <a:pPr algn="ctr" fontAlgn="b"/>
                      <a:r>
                        <a:rPr lang="en-US" sz="1000" u="none" strike="noStrike">
                          <a:effectLst/>
                          <a:latin typeface="Times New Roman" panose="02020603050405020304" pitchFamily="18" charset="0"/>
                          <a:cs typeface="Times New Roman" panose="02020603050405020304" pitchFamily="18" charset="0"/>
                        </a:rPr>
                        <a:t>Meteorite Hills (MET) 01072,23</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0.135</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0.0333</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166</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extLst>
                  <a:ext uri="{0D108BD9-81ED-4DB2-BD59-A6C34878D82A}">
                    <a16:rowId xmlns:a16="http://schemas.microsoft.com/office/drawing/2014/main" val="2742697787"/>
                  </a:ext>
                </a:extLst>
              </a:tr>
              <a:tr h="257413">
                <a:tc>
                  <a:txBody>
                    <a:bodyPr/>
                    <a:lstStyle/>
                    <a:p>
                      <a:pPr algn="ctr" fontAlgn="b"/>
                      <a:r>
                        <a:rPr lang="en-US" sz="1000" u="none" strike="noStrike">
                          <a:effectLst/>
                          <a:latin typeface="Times New Roman" panose="02020603050405020304" pitchFamily="18" charset="0"/>
                          <a:cs typeface="Times New Roman" panose="02020603050405020304" pitchFamily="18" charset="0"/>
                        </a:rPr>
                        <a:t>Elephant Moraine (EET) 96029,27</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0.156</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0.0772</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90</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extLst>
                  <a:ext uri="{0D108BD9-81ED-4DB2-BD59-A6C34878D82A}">
                    <a16:rowId xmlns:a16="http://schemas.microsoft.com/office/drawing/2014/main" val="2607961746"/>
                  </a:ext>
                </a:extLst>
              </a:tr>
              <a:tr h="257413">
                <a:tc>
                  <a:txBody>
                    <a:bodyPr/>
                    <a:lstStyle/>
                    <a:p>
                      <a:pPr algn="ctr" fontAlgn="b"/>
                      <a:r>
                        <a:rPr lang="en-US" sz="1000" u="none" strike="noStrike">
                          <a:effectLst/>
                          <a:latin typeface="Times New Roman" panose="02020603050405020304" pitchFamily="18" charset="0"/>
                          <a:cs typeface="Times New Roman" panose="02020603050405020304" pitchFamily="18" charset="0"/>
                        </a:rPr>
                        <a:t>Murchison USNM 5376-1</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0.189</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0.0973</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63</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extLst>
                  <a:ext uri="{0D108BD9-81ED-4DB2-BD59-A6C34878D82A}">
                    <a16:rowId xmlns:a16="http://schemas.microsoft.com/office/drawing/2014/main" val="2858618307"/>
                  </a:ext>
                </a:extLst>
              </a:tr>
              <a:tr h="257413">
                <a:tc>
                  <a:txBody>
                    <a:bodyPr/>
                    <a:lstStyle/>
                    <a:p>
                      <a:pPr algn="ctr" fontAlgn="b"/>
                      <a:r>
                        <a:rPr lang="en-US" sz="1000" u="none" strike="noStrike">
                          <a:effectLst/>
                          <a:latin typeface="Times New Roman" panose="02020603050405020304" pitchFamily="18" charset="0"/>
                          <a:cs typeface="Times New Roman" panose="02020603050405020304" pitchFamily="18" charset="0"/>
                        </a:rPr>
                        <a:t>Yamato (Y)-793321,60-4</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0.194</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0.0522</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86</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extLst>
                  <a:ext uri="{0D108BD9-81ED-4DB2-BD59-A6C34878D82A}">
                    <a16:rowId xmlns:a16="http://schemas.microsoft.com/office/drawing/2014/main" val="621993879"/>
                  </a:ext>
                </a:extLst>
              </a:tr>
              <a:tr h="257413">
                <a:tc>
                  <a:txBody>
                    <a:bodyPr/>
                    <a:lstStyle/>
                    <a:p>
                      <a:pPr algn="ctr" fontAlgn="b"/>
                      <a:r>
                        <a:rPr lang="en-US" sz="1000" u="none" strike="noStrike">
                          <a:effectLst/>
                          <a:latin typeface="Times New Roman" panose="02020603050405020304" pitchFamily="18" charset="0"/>
                          <a:cs typeface="Times New Roman" panose="02020603050405020304" pitchFamily="18" charset="0"/>
                        </a:rPr>
                        <a:t>Pecora Escarpment (PCA) 91008,21</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0.136</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a:effectLst/>
                          <a:latin typeface="Times New Roman" panose="02020603050405020304" pitchFamily="18" charset="0"/>
                          <a:cs typeface="Times New Roman" panose="02020603050405020304" pitchFamily="18" charset="0"/>
                        </a:rPr>
                        <a:t>0.0337</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tc>
                  <a:txBody>
                    <a:bodyPr/>
                    <a:lstStyle/>
                    <a:p>
                      <a:pPr algn="ctr" fontAlgn="b"/>
                      <a:r>
                        <a:rPr lang="en-US" sz="1000" u="none" strike="noStrike" dirty="0">
                          <a:effectLst/>
                          <a:latin typeface="Times New Roman" panose="02020603050405020304" pitchFamily="18" charset="0"/>
                          <a:cs typeface="Times New Roman" panose="02020603050405020304" pitchFamily="18" charset="0"/>
                        </a:rPr>
                        <a:t>67</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22" marR="4122" marT="4122" marB="0" anchor="b"/>
                </a:tc>
                <a:extLst>
                  <a:ext uri="{0D108BD9-81ED-4DB2-BD59-A6C34878D82A}">
                    <a16:rowId xmlns:a16="http://schemas.microsoft.com/office/drawing/2014/main" val="3869190872"/>
                  </a:ext>
                </a:extLst>
              </a:tr>
            </a:tbl>
          </a:graphicData>
        </a:graphic>
      </p:graphicFrame>
      <p:sp>
        <p:nvSpPr>
          <p:cNvPr id="9" name="TextBox 8">
            <a:extLst>
              <a:ext uri="{FF2B5EF4-FFF2-40B4-BE49-F238E27FC236}">
                <a16:creationId xmlns:a16="http://schemas.microsoft.com/office/drawing/2014/main" id="{CC910093-8C3C-40CE-BCC6-3C9BFC36026C}"/>
              </a:ext>
            </a:extLst>
          </p:cNvPr>
          <p:cNvSpPr txBox="1"/>
          <p:nvPr/>
        </p:nvSpPr>
        <p:spPr>
          <a:xfrm>
            <a:off x="753762" y="3444255"/>
            <a:ext cx="7363269" cy="230832"/>
          </a:xfrm>
          <a:prstGeom prst="rect">
            <a:avLst/>
          </a:prstGeom>
          <a:noFill/>
        </p:spPr>
        <p:txBody>
          <a:bodyPr wrap="square" rtlCol="0">
            <a:spAutoFit/>
          </a:bodyPr>
          <a:lstStyle/>
          <a:p>
            <a:pPr algn="ctr"/>
            <a:r>
              <a:rPr lang="en-US" sz="900" i="1" dirty="0"/>
              <a:t>Table 1. Summary of Data Collected</a:t>
            </a:r>
            <a:endParaRPr lang="en-US" sz="900" i="1" dirty="0">
              <a:highlight>
                <a:srgbClr val="FFFF00"/>
              </a:highlight>
            </a:endParaRPr>
          </a:p>
        </p:txBody>
      </p:sp>
    </p:spTree>
    <p:extLst>
      <p:ext uri="{BB962C8B-B14F-4D97-AF65-F5344CB8AC3E}">
        <p14:creationId xmlns:p14="http://schemas.microsoft.com/office/powerpoint/2010/main" val="2183166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416124" y="168173"/>
            <a:ext cx="6462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bg2"/>
                </a:solidFill>
              </a:rPr>
              <a:t>Results</a:t>
            </a:r>
            <a:endParaRPr sz="4000" dirty="0">
              <a:solidFill>
                <a:schemeClr val="bg2"/>
              </a:solidFill>
            </a:endParaRPr>
          </a:p>
        </p:txBody>
      </p:sp>
      <p:sp>
        <p:nvSpPr>
          <p:cNvPr id="366" name="Google Shape;366;p3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5" name="Picture 4">
            <a:extLst>
              <a:ext uri="{FF2B5EF4-FFF2-40B4-BE49-F238E27FC236}">
                <a16:creationId xmlns:a16="http://schemas.microsoft.com/office/drawing/2014/main" id="{973CCAAA-4423-4E72-8E81-8B3BA6080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6461" y="3963808"/>
            <a:ext cx="754598" cy="1007388"/>
          </a:xfrm>
          <a:prstGeom prst="rect">
            <a:avLst/>
          </a:prstGeom>
        </p:spPr>
      </p:pic>
      <p:pic>
        <p:nvPicPr>
          <p:cNvPr id="7" name="Picture 6">
            <a:extLst>
              <a:ext uri="{FF2B5EF4-FFF2-40B4-BE49-F238E27FC236}">
                <a16:creationId xmlns:a16="http://schemas.microsoft.com/office/drawing/2014/main" id="{CD39217A-989B-4524-A483-AD21CEBB628A}"/>
              </a:ext>
            </a:extLst>
          </p:cNvPr>
          <p:cNvPicPr>
            <a:picLocks noChangeAspect="1"/>
          </p:cNvPicPr>
          <p:nvPr/>
        </p:nvPicPr>
        <p:blipFill>
          <a:blip r:embed="rId4"/>
          <a:stretch>
            <a:fillRect/>
          </a:stretch>
        </p:blipFill>
        <p:spPr>
          <a:xfrm>
            <a:off x="405997" y="1543703"/>
            <a:ext cx="3893402" cy="2429007"/>
          </a:xfrm>
          <a:prstGeom prst="rect">
            <a:avLst/>
          </a:prstGeom>
        </p:spPr>
      </p:pic>
      <p:pic>
        <p:nvPicPr>
          <p:cNvPr id="8" name="Picture 7">
            <a:extLst>
              <a:ext uri="{FF2B5EF4-FFF2-40B4-BE49-F238E27FC236}">
                <a16:creationId xmlns:a16="http://schemas.microsoft.com/office/drawing/2014/main" id="{3983AFEC-D82F-4367-97C0-5F55F19FFD68}"/>
              </a:ext>
            </a:extLst>
          </p:cNvPr>
          <p:cNvPicPr>
            <a:picLocks noChangeAspect="1"/>
          </p:cNvPicPr>
          <p:nvPr/>
        </p:nvPicPr>
        <p:blipFill>
          <a:blip r:embed="rId5"/>
          <a:stretch>
            <a:fillRect/>
          </a:stretch>
        </p:blipFill>
        <p:spPr>
          <a:xfrm>
            <a:off x="4626440" y="1543703"/>
            <a:ext cx="3710021" cy="2408619"/>
          </a:xfrm>
          <a:prstGeom prst="rect">
            <a:avLst/>
          </a:prstGeom>
        </p:spPr>
      </p:pic>
    </p:spTree>
    <p:extLst>
      <p:ext uri="{BB962C8B-B14F-4D97-AF65-F5344CB8AC3E}">
        <p14:creationId xmlns:p14="http://schemas.microsoft.com/office/powerpoint/2010/main" val="12395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341984" y="17867"/>
            <a:ext cx="6462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bg2"/>
                </a:solidFill>
              </a:rPr>
              <a:t>Discussion</a:t>
            </a:r>
            <a:endParaRPr sz="4000" dirty="0">
              <a:solidFill>
                <a:schemeClr val="bg2"/>
              </a:solidFill>
            </a:endParaRPr>
          </a:p>
        </p:txBody>
      </p:sp>
      <p:sp>
        <p:nvSpPr>
          <p:cNvPr id="365" name="Google Shape;365;p35"/>
          <p:cNvSpPr txBox="1">
            <a:spLocks noGrp="1"/>
          </p:cNvSpPr>
          <p:nvPr>
            <p:ph type="body" idx="1"/>
          </p:nvPr>
        </p:nvSpPr>
        <p:spPr>
          <a:xfrm>
            <a:off x="275968" y="875267"/>
            <a:ext cx="7817708" cy="4095929"/>
          </a:xfrm>
          <a:prstGeom prst="rect">
            <a:avLst/>
          </a:prstGeom>
        </p:spPr>
        <p:txBody>
          <a:bodyPr spcFirstLastPara="1" wrap="square" lIns="91425" tIns="91425" rIns="91425" bIns="91425" anchor="t" anchorCtr="0">
            <a:noAutofit/>
          </a:bodyPr>
          <a:lstStyle/>
          <a:p>
            <a:pPr lvl="0" indent="-457200" algn="l" rtl="0">
              <a:spcBef>
                <a:spcPts val="600"/>
              </a:spcBef>
              <a:spcAft>
                <a:spcPts val="0"/>
              </a:spcAft>
              <a:buFontTx/>
              <a:buChar char="-"/>
            </a:pPr>
            <a:r>
              <a:rPr lang="en-US" sz="2200" dirty="0"/>
              <a:t>Average chondrule diameter smaller than previous studies, but our study measured more chondrules and used pixel counting on BSE </a:t>
            </a:r>
          </a:p>
          <a:p>
            <a:pPr lvl="0" indent="-457200" algn="l" rtl="0">
              <a:spcBef>
                <a:spcPts val="600"/>
              </a:spcBef>
              <a:spcAft>
                <a:spcPts val="0"/>
              </a:spcAft>
              <a:buFontTx/>
              <a:buChar char="-"/>
            </a:pPr>
            <a:r>
              <a:rPr lang="en-US" sz="2200" dirty="0"/>
              <a:t>No correlation between size or abundance of FGRs and degree of heating</a:t>
            </a:r>
          </a:p>
          <a:p>
            <a:pPr lvl="0" indent="-457200" algn="l" rtl="0">
              <a:spcBef>
                <a:spcPts val="600"/>
              </a:spcBef>
              <a:spcAft>
                <a:spcPts val="0"/>
              </a:spcAft>
              <a:buFontTx/>
              <a:buChar char="-"/>
            </a:pPr>
            <a:r>
              <a:rPr lang="en-US" sz="2200" dirty="0"/>
              <a:t>More aqueous alteration = higher average FGR size and less FGRs visible </a:t>
            </a:r>
            <a:r>
              <a:rPr lang="en-US" sz="2200" dirty="0">
                <a:sym typeface="Wingdings" panose="05000000000000000000" pitchFamily="2" charset="2"/>
              </a:rPr>
              <a:t> Likely that </a:t>
            </a:r>
            <a:r>
              <a:rPr lang="en-US" sz="2200" dirty="0"/>
              <a:t>chondrules with smaller FGRs altered and “erased” by aqueous alteration </a:t>
            </a:r>
          </a:p>
          <a:p>
            <a:pPr lvl="0" indent="-457200" algn="l" rtl="0">
              <a:spcBef>
                <a:spcPts val="600"/>
              </a:spcBef>
              <a:spcAft>
                <a:spcPts val="0"/>
              </a:spcAft>
              <a:buFontTx/>
              <a:buChar char="-"/>
            </a:pPr>
            <a:r>
              <a:rPr lang="en-US" sz="2200" dirty="0"/>
              <a:t>Positive correlation between the area of the FGR and the area of the corresponding interior chondrule</a:t>
            </a:r>
          </a:p>
          <a:p>
            <a:pPr lvl="0" indent="-457200" algn="l" rtl="0">
              <a:spcBef>
                <a:spcPts val="600"/>
              </a:spcBef>
              <a:spcAft>
                <a:spcPts val="0"/>
              </a:spcAft>
              <a:buFontTx/>
              <a:buChar char="-"/>
            </a:pPr>
            <a:endParaRPr lang="en-US" sz="2800" dirty="0"/>
          </a:p>
          <a:p>
            <a:pPr marL="0" lvl="0" indent="0" algn="l" rtl="0">
              <a:spcBef>
                <a:spcPts val="600"/>
              </a:spcBef>
              <a:spcAft>
                <a:spcPts val="0"/>
              </a:spcAft>
              <a:buNone/>
            </a:pPr>
            <a:endParaRPr sz="2400" dirty="0"/>
          </a:p>
        </p:txBody>
      </p:sp>
      <p:sp>
        <p:nvSpPr>
          <p:cNvPr id="366" name="Google Shape;366;p3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5" name="Picture 4">
            <a:extLst>
              <a:ext uri="{FF2B5EF4-FFF2-40B4-BE49-F238E27FC236}">
                <a16:creationId xmlns:a16="http://schemas.microsoft.com/office/drawing/2014/main" id="{973CCAAA-4423-4E72-8E81-8B3BA6080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6461" y="3963808"/>
            <a:ext cx="754598" cy="1007388"/>
          </a:xfrm>
          <a:prstGeom prst="rect">
            <a:avLst/>
          </a:prstGeom>
        </p:spPr>
      </p:pic>
    </p:spTree>
    <p:extLst>
      <p:ext uri="{BB962C8B-B14F-4D97-AF65-F5344CB8AC3E}">
        <p14:creationId xmlns:p14="http://schemas.microsoft.com/office/powerpoint/2010/main" val="660625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373341" y="63051"/>
            <a:ext cx="7710272"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bg2"/>
                </a:solidFill>
              </a:rPr>
              <a:t>Conclusions</a:t>
            </a:r>
            <a:endParaRPr sz="4000" dirty="0">
              <a:solidFill>
                <a:schemeClr val="bg2"/>
              </a:solidFill>
            </a:endParaRPr>
          </a:p>
        </p:txBody>
      </p:sp>
      <p:sp>
        <p:nvSpPr>
          <p:cNvPr id="366" name="Google Shape;366;p3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5" name="Picture 4">
            <a:extLst>
              <a:ext uri="{FF2B5EF4-FFF2-40B4-BE49-F238E27FC236}">
                <a16:creationId xmlns:a16="http://schemas.microsoft.com/office/drawing/2014/main" id="{973CCAAA-4423-4E72-8E81-8B3BA6080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6461" y="3963808"/>
            <a:ext cx="754598" cy="1007388"/>
          </a:xfrm>
          <a:prstGeom prst="rect">
            <a:avLst/>
          </a:prstGeom>
        </p:spPr>
      </p:pic>
      <p:sp>
        <p:nvSpPr>
          <p:cNvPr id="3" name="Text Placeholder 2">
            <a:extLst>
              <a:ext uri="{FF2B5EF4-FFF2-40B4-BE49-F238E27FC236}">
                <a16:creationId xmlns:a16="http://schemas.microsoft.com/office/drawing/2014/main" id="{BE90B492-5A9A-4192-BFAC-575A23BBAD55}"/>
              </a:ext>
            </a:extLst>
          </p:cNvPr>
          <p:cNvSpPr>
            <a:spLocks noGrp="1"/>
          </p:cNvSpPr>
          <p:nvPr>
            <p:ph type="body" idx="1"/>
          </p:nvPr>
        </p:nvSpPr>
        <p:spPr>
          <a:xfrm>
            <a:off x="300311" y="1049571"/>
            <a:ext cx="8036149" cy="3552300"/>
          </a:xfrm>
        </p:spPr>
        <p:txBody>
          <a:bodyPr/>
          <a:lstStyle/>
          <a:p>
            <a:r>
              <a:rPr lang="en-US" dirty="0"/>
              <a:t>We propose a smaller average diameter for chondrules in CM carbonaceous chondrites than previous studies. We suggest that chondrule size not be solely used to differentiate between CMs and COs</a:t>
            </a:r>
          </a:p>
          <a:p>
            <a:r>
              <a:rPr lang="en-US" dirty="0"/>
              <a:t>Our data supports a nebular origin for FGRs in CM chondrites, with parent body processes subsequently altering them significantly </a:t>
            </a:r>
          </a:p>
          <a:p>
            <a:r>
              <a:rPr lang="en-US" dirty="0"/>
              <a:t>Implications for asteroid sample return missions (i.e., OSIRIS-</a:t>
            </a:r>
            <a:r>
              <a:rPr lang="en-US" dirty="0" err="1"/>
              <a:t>REx</a:t>
            </a:r>
            <a:r>
              <a:rPr lang="en-US" dirty="0"/>
              <a:t> and Hayabusa2)</a:t>
            </a:r>
          </a:p>
        </p:txBody>
      </p:sp>
    </p:spTree>
    <p:extLst>
      <p:ext uri="{BB962C8B-B14F-4D97-AF65-F5344CB8AC3E}">
        <p14:creationId xmlns:p14="http://schemas.microsoft.com/office/powerpoint/2010/main" val="3737285667"/>
      </p:ext>
    </p:extLst>
  </p:cSld>
  <p:clrMapOvr>
    <a:masterClrMapping/>
  </p:clrMapOvr>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TotalTime>
  <Words>626</Words>
  <Application>Microsoft Office PowerPoint</Application>
  <PresentationFormat>On-screen Show (16:9)</PresentationFormat>
  <Paragraphs>100</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Raleway</vt:lpstr>
      <vt:lpstr>Lato</vt:lpstr>
      <vt:lpstr>Arial</vt:lpstr>
      <vt:lpstr>Times New Roman</vt:lpstr>
      <vt:lpstr>Antonio template</vt:lpstr>
      <vt:lpstr>Investigating the Origin of Fine-Grained Rims in Mighei-Like Carbonaceous Chondrites</vt:lpstr>
      <vt:lpstr>Introduction and Problem</vt:lpstr>
      <vt:lpstr>Objectives</vt:lpstr>
      <vt:lpstr>Methods &amp; Analysis</vt:lpstr>
      <vt:lpstr>Methods &amp; Analysis</vt:lpstr>
      <vt:lpstr>Results</vt:lpstr>
      <vt:lpstr>Results</vt:lpstr>
      <vt:lpstr>Discussion</vt:lpstr>
      <vt:lpstr>Conclusions</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X M</dc:creator>
  <cp:lastModifiedBy>Xeynab Mouti (Student)</cp:lastModifiedBy>
  <cp:revision>46</cp:revision>
  <dcterms:modified xsi:type="dcterms:W3CDTF">2021-04-02T23:36:22Z</dcterms:modified>
</cp:coreProperties>
</file>